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92" r:id="rId5"/>
    <p:sldId id="299" r:id="rId6"/>
    <p:sldId id="276" r:id="rId7"/>
    <p:sldId id="296" r:id="rId8"/>
    <p:sldId id="300" r:id="rId9"/>
    <p:sldId id="301" r:id="rId10"/>
    <p:sldId id="302" r:id="rId11"/>
    <p:sldId id="303" r:id="rId12"/>
    <p:sldId id="304" r:id="rId13"/>
    <p:sldId id="305" r:id="rId14"/>
    <p:sldId id="307" r:id="rId15"/>
    <p:sldId id="326" r:id="rId16"/>
    <p:sldId id="308" r:id="rId17"/>
    <p:sldId id="325" r:id="rId18"/>
    <p:sldId id="309" r:id="rId19"/>
    <p:sldId id="306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288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53E"/>
    <a:srgbClr val="446992"/>
    <a:srgbClr val="AEC2D8"/>
    <a:srgbClr val="98432A"/>
    <a:srgbClr val="D84400"/>
    <a:srgbClr val="44678D"/>
    <a:srgbClr val="263E5A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15C773-6973-4114-AD96-85EACE3F783B}" v="1" dt="2024-02-02T03:32:45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30" autoAdjust="0"/>
    <p:restoredTop sz="95634"/>
  </p:normalViewPr>
  <p:slideViewPr>
    <p:cSldViewPr snapToGrid="0" showGuides="1">
      <p:cViewPr varScale="1">
        <p:scale>
          <a:sx n="56" d="100"/>
          <a:sy n="56" d="100"/>
        </p:scale>
        <p:origin x="68" y="204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, Mathan Prasath (Cognizant)" userId="061ad21e-ab13-489a-b327-997c8bd0e1c8" providerId="ADAL" clId="{5A15C773-6973-4114-AD96-85EACE3F783B}"/>
    <pc:docChg chg="addSld modSld">
      <pc:chgData name="R, Mathan Prasath (Cognizant)" userId="061ad21e-ab13-489a-b327-997c8bd0e1c8" providerId="ADAL" clId="{5A15C773-6973-4114-AD96-85EACE3F783B}" dt="2024-02-02T03:33:00.602" v="57" actId="20577"/>
      <pc:docMkLst>
        <pc:docMk/>
      </pc:docMkLst>
      <pc:sldChg chg="modSp add mod">
        <pc:chgData name="R, Mathan Prasath (Cognizant)" userId="061ad21e-ab13-489a-b327-997c8bd0e1c8" providerId="ADAL" clId="{5A15C773-6973-4114-AD96-85EACE3F783B}" dt="2024-02-02T03:33:00.602" v="57" actId="20577"/>
        <pc:sldMkLst>
          <pc:docMk/>
          <pc:sldMk cId="571881507" sldId="326"/>
        </pc:sldMkLst>
        <pc:spChg chg="mod">
          <ac:chgData name="R, Mathan Prasath (Cognizant)" userId="061ad21e-ab13-489a-b327-997c8bd0e1c8" providerId="ADAL" clId="{5A15C773-6973-4114-AD96-85EACE3F783B}" dt="2024-02-02T03:33:00.602" v="57" actId="20577"/>
          <ac:spMkLst>
            <pc:docMk/>
            <pc:sldMk cId="571881507" sldId="326"/>
            <ac:spMk id="2" creationId="{6C0CEA9E-4E0F-D88E-72CA-BBEFF25FA981}"/>
          </ac:spMkLst>
        </pc:spChg>
        <pc:picChg chg="mod">
          <ac:chgData name="R, Mathan Prasath (Cognizant)" userId="061ad21e-ab13-489a-b327-997c8bd0e1c8" providerId="ADAL" clId="{5A15C773-6973-4114-AD96-85EACE3F783B}" dt="2024-02-02T03:32:45.821" v="1" actId="14826"/>
          <ac:picMkLst>
            <pc:docMk/>
            <pc:sldMk cId="571881507" sldId="326"/>
            <ac:picMk id="6" creationId="{434AC1B6-EFC0-6E51-3AC2-56ADC759F82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2/2/2024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87834D1B-A726-18FB-799A-8294A1FE8A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63B9152-B336-5993-1C67-48946279B0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253B2-FD87-4AAE-AF69-14FE02FB4D05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598999B6-0E65-F457-D4BF-F96BE9F9A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6FEA9E-549C-DA0D-8B3C-832BF1072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EDBB3-C345-4EAB-AB5D-9FB3AF589C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Slide Image Placeholder 11">
            <a:extLst>
              <a:ext uri="{FF2B5EF4-FFF2-40B4-BE49-F238E27FC236}">
                <a16:creationId xmlns:a16="http://schemas.microsoft.com/office/drawing/2014/main" id="{F627E2FE-9CC2-836E-40FC-1A1183B95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13B0C97-27B2-A894-9DEA-82E460C91F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431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39063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135887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074462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  <a:endParaRPr lang="en-US" altLang="zh-CN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482" y="1962874"/>
            <a:ext cx="9107036" cy="2057441"/>
          </a:xfrm>
        </p:spPr>
        <p:txBody>
          <a:bodyPr/>
          <a:lstStyle/>
          <a:p>
            <a:r>
              <a:rPr lang="en-US" dirty="0"/>
              <a:t>Azure Data Factory</a:t>
            </a:r>
            <a:br>
              <a:rPr lang="en-US" dirty="0"/>
            </a:br>
            <a:r>
              <a:rPr lang="en-US" dirty="0"/>
              <a:t>Capstone – Covid Use Case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4172084"/>
            <a:ext cx="4494634" cy="760288"/>
          </a:xfrm>
        </p:spPr>
        <p:txBody>
          <a:bodyPr/>
          <a:lstStyle/>
          <a:p>
            <a:r>
              <a:rPr lang="en-US" dirty="0"/>
              <a:t>BY MATHAN PRASATH R (2308187)</a:t>
            </a:r>
          </a:p>
          <a:p>
            <a:r>
              <a:rPr lang="en-US" sz="1800" b="0" i="0" u="none" strike="noStrike" dirty="0">
                <a:effectLst/>
              </a:rPr>
              <a:t>AIA-AZURE(INT2AIA23AZ001)</a:t>
            </a:r>
            <a:endParaRPr lang="en-US" dirty="0"/>
          </a:p>
          <a:p>
            <a:r>
              <a:rPr lang="en-US" dirty="0"/>
              <a:t>MENTOR – KAVIN KUMAR GOVINDARAJ</a:t>
            </a:r>
          </a:p>
          <a:p>
            <a:r>
              <a:rPr lang="en-US" dirty="0"/>
              <a:t>COACH – LAVANYA PALANI</a:t>
            </a:r>
          </a:p>
        </p:txBody>
      </p:sp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385915" y="3937899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32407" y="417208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EA9E-4E0F-D88E-72CA-BBEFF25F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AZURE DATA FACTORY 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AC1B6-EFC0-6E51-3AC2-56ADC759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19" b="11219"/>
          <a:stretch/>
        </p:blipFill>
        <p:spPr>
          <a:xfrm>
            <a:off x="1158449" y="1622510"/>
            <a:ext cx="9875101" cy="430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74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EA9E-4E0F-D88E-72CA-BBEFF25F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LINKED SERVICE FOR SOURCE AND SINK IN ADF  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AC1B6-EFC0-6E51-3AC2-56ADC759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19" b="11219"/>
          <a:stretch/>
        </p:blipFill>
        <p:spPr>
          <a:xfrm>
            <a:off x="1158449" y="1725034"/>
            <a:ext cx="9875101" cy="430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4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EA9E-4E0F-D88E-72CA-BBEFF25F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CREATED  DATASETS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AC1B6-EFC0-6E51-3AC2-56ADC759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19" b="11219"/>
          <a:stretch/>
        </p:blipFill>
        <p:spPr>
          <a:xfrm>
            <a:off x="1158449" y="1725034"/>
            <a:ext cx="9875101" cy="430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81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EA9E-4E0F-D88E-72CA-BBEFF25F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CREATED PIPELINE 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AC1B6-EFC0-6E51-3AC2-56ADC759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19" b="11219"/>
          <a:stretch/>
        </p:blipFill>
        <p:spPr>
          <a:xfrm>
            <a:off x="1158449" y="1622510"/>
            <a:ext cx="9875101" cy="430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57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EA9E-4E0F-D88E-72CA-BBEFF25F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GET METADATA ACTIVITY 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AC1B6-EFC0-6E51-3AC2-56ADC759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19" b="11219"/>
          <a:stretch/>
        </p:blipFill>
        <p:spPr>
          <a:xfrm>
            <a:off x="1158449" y="1622510"/>
            <a:ext cx="9875101" cy="430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79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EA9E-4E0F-D88E-72CA-BBEFF25F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FOR EACH ACTIVITY 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AC1B6-EFC0-6E51-3AC2-56ADC759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19" b="11219"/>
          <a:stretch/>
        </p:blipFill>
        <p:spPr>
          <a:xfrm>
            <a:off x="1158449" y="1622510"/>
            <a:ext cx="9875101" cy="430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24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EA9E-4E0F-D88E-72CA-BBEFF25F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COPY DATA ACTIVITY 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AC1B6-EFC0-6E51-3AC2-56ADC759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19" b="11219"/>
          <a:stretch/>
        </p:blipFill>
        <p:spPr>
          <a:xfrm>
            <a:off x="1088571" y="1622510"/>
            <a:ext cx="9875101" cy="430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92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EA9E-4E0F-D88E-72CA-BBEFF25F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PIPELINE RESULTS 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AC1B6-EFC0-6E51-3AC2-56ADC759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19" b="11219"/>
          <a:stretch/>
        </p:blipFill>
        <p:spPr>
          <a:xfrm>
            <a:off x="1158449" y="1622510"/>
            <a:ext cx="9875101" cy="430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90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EA9E-4E0F-D88E-72CA-BBEFF25F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COPIED DATA TO SYNAPSE 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AC1B6-EFC0-6E51-3AC2-56ADC759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19" b="11219"/>
          <a:stretch/>
        </p:blipFill>
        <p:spPr>
          <a:xfrm>
            <a:off x="1158449" y="1622510"/>
            <a:ext cx="9875101" cy="430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56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EA9E-4E0F-D88E-72CA-BBEFF25FA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08" y="758451"/>
            <a:ext cx="4030536" cy="646331"/>
          </a:xfrm>
        </p:spPr>
        <p:txBody>
          <a:bodyPr anchor="t">
            <a:normAutofit/>
          </a:bodyPr>
          <a:lstStyle/>
          <a:p>
            <a:r>
              <a:rPr lang="en-US" sz="2800" dirty="0"/>
              <a:t>SCHEMA OF THE TABLE’S</a:t>
            </a:r>
            <a:endParaRPr lang="en-IN" sz="28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26A8510-58C4-64B8-9EFA-A9E01D145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758324"/>
              </p:ext>
            </p:extLst>
          </p:nvPr>
        </p:nvGraphicFramePr>
        <p:xfrm>
          <a:off x="249364" y="1844510"/>
          <a:ext cx="4350068" cy="36087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322">
                  <a:extLst>
                    <a:ext uri="{9D8B030D-6E8A-4147-A177-3AD203B41FA5}">
                      <a16:colId xmlns:a16="http://schemas.microsoft.com/office/drawing/2014/main" val="3816855378"/>
                    </a:ext>
                  </a:extLst>
                </a:gridCol>
                <a:gridCol w="571973">
                  <a:extLst>
                    <a:ext uri="{9D8B030D-6E8A-4147-A177-3AD203B41FA5}">
                      <a16:colId xmlns:a16="http://schemas.microsoft.com/office/drawing/2014/main" val="2585240878"/>
                    </a:ext>
                  </a:extLst>
                </a:gridCol>
                <a:gridCol w="576091">
                  <a:extLst>
                    <a:ext uri="{9D8B030D-6E8A-4147-A177-3AD203B41FA5}">
                      <a16:colId xmlns:a16="http://schemas.microsoft.com/office/drawing/2014/main" val="1723045170"/>
                    </a:ext>
                  </a:extLst>
                </a:gridCol>
                <a:gridCol w="479889">
                  <a:extLst>
                    <a:ext uri="{9D8B030D-6E8A-4147-A177-3AD203B41FA5}">
                      <a16:colId xmlns:a16="http://schemas.microsoft.com/office/drawing/2014/main" val="661550088"/>
                    </a:ext>
                  </a:extLst>
                </a:gridCol>
                <a:gridCol w="476520">
                  <a:extLst>
                    <a:ext uri="{9D8B030D-6E8A-4147-A177-3AD203B41FA5}">
                      <a16:colId xmlns:a16="http://schemas.microsoft.com/office/drawing/2014/main" val="2906332777"/>
                    </a:ext>
                  </a:extLst>
                </a:gridCol>
                <a:gridCol w="1171273">
                  <a:extLst>
                    <a:ext uri="{9D8B030D-6E8A-4147-A177-3AD203B41FA5}">
                      <a16:colId xmlns:a16="http://schemas.microsoft.com/office/drawing/2014/main" val="35720546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Column Technical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Column Datatype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Nullable?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PK?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FK?</a:t>
                      </a:r>
                      <a:endParaRPr lang="en-IN" sz="11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Column Notes</a:t>
                      </a:r>
                      <a:endParaRPr lang="en-IN" sz="11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8341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Country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I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3746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CountryCode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Yes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4536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Continent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2082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Population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BigInt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0773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Indicator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8430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DailyCount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BIgInt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1447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Date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Date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59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Rate_14_Day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Decimal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2445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Source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23769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3612606-0EEF-661B-B4C2-59FB37B05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923120"/>
              </p:ext>
            </p:extLst>
          </p:nvPr>
        </p:nvGraphicFramePr>
        <p:xfrm>
          <a:off x="5178198" y="1824392"/>
          <a:ext cx="5068604" cy="22752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1776">
                  <a:extLst>
                    <a:ext uri="{9D8B030D-6E8A-4147-A177-3AD203B41FA5}">
                      <a16:colId xmlns:a16="http://schemas.microsoft.com/office/drawing/2014/main" val="3497084805"/>
                    </a:ext>
                  </a:extLst>
                </a:gridCol>
                <a:gridCol w="666451">
                  <a:extLst>
                    <a:ext uri="{9D8B030D-6E8A-4147-A177-3AD203B41FA5}">
                      <a16:colId xmlns:a16="http://schemas.microsoft.com/office/drawing/2014/main" val="3602940663"/>
                    </a:ext>
                  </a:extLst>
                </a:gridCol>
                <a:gridCol w="671249">
                  <a:extLst>
                    <a:ext uri="{9D8B030D-6E8A-4147-A177-3AD203B41FA5}">
                      <a16:colId xmlns:a16="http://schemas.microsoft.com/office/drawing/2014/main" val="3979381038"/>
                    </a:ext>
                  </a:extLst>
                </a:gridCol>
                <a:gridCol w="559156">
                  <a:extLst>
                    <a:ext uri="{9D8B030D-6E8A-4147-A177-3AD203B41FA5}">
                      <a16:colId xmlns:a16="http://schemas.microsoft.com/office/drawing/2014/main" val="1702142348"/>
                    </a:ext>
                  </a:extLst>
                </a:gridCol>
                <a:gridCol w="555230">
                  <a:extLst>
                    <a:ext uri="{9D8B030D-6E8A-4147-A177-3AD203B41FA5}">
                      <a16:colId xmlns:a16="http://schemas.microsoft.com/office/drawing/2014/main" val="2197938481"/>
                    </a:ext>
                  </a:extLst>
                </a:gridCol>
                <a:gridCol w="1364742">
                  <a:extLst>
                    <a:ext uri="{9D8B030D-6E8A-4147-A177-3AD203B41FA5}">
                      <a16:colId xmlns:a16="http://schemas.microsoft.com/office/drawing/2014/main" val="26485683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Column Technical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Column Datatype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Nullable?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PK?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FK?</a:t>
                      </a:r>
                      <a:endParaRPr lang="en-IN" sz="11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Column Notes</a:t>
                      </a:r>
                      <a:endParaRPr lang="en-IN" sz="11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6459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Country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I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9883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CountryCode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0972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Continent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0819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Population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BigInt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5018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Indicator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9613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DailyCount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BIgInt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4334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Date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Date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8589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Rate_14_Day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Decimal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8001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Source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107702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42835D4-9709-02F3-71F8-CCCF82F7A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840735"/>
              </p:ext>
            </p:extLst>
          </p:nvPr>
        </p:nvGraphicFramePr>
        <p:xfrm>
          <a:off x="5178198" y="4668711"/>
          <a:ext cx="5607368" cy="11376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4833">
                  <a:extLst>
                    <a:ext uri="{9D8B030D-6E8A-4147-A177-3AD203B41FA5}">
                      <a16:colId xmlns:a16="http://schemas.microsoft.com/office/drawing/2014/main" val="507280264"/>
                    </a:ext>
                  </a:extLst>
                </a:gridCol>
                <a:gridCol w="737291">
                  <a:extLst>
                    <a:ext uri="{9D8B030D-6E8A-4147-A177-3AD203B41FA5}">
                      <a16:colId xmlns:a16="http://schemas.microsoft.com/office/drawing/2014/main" val="492434762"/>
                    </a:ext>
                  </a:extLst>
                </a:gridCol>
                <a:gridCol w="742599">
                  <a:extLst>
                    <a:ext uri="{9D8B030D-6E8A-4147-A177-3AD203B41FA5}">
                      <a16:colId xmlns:a16="http://schemas.microsoft.com/office/drawing/2014/main" val="3454422629"/>
                    </a:ext>
                  </a:extLst>
                </a:gridCol>
                <a:gridCol w="618591">
                  <a:extLst>
                    <a:ext uri="{9D8B030D-6E8A-4147-A177-3AD203B41FA5}">
                      <a16:colId xmlns:a16="http://schemas.microsoft.com/office/drawing/2014/main" val="3596114793"/>
                    </a:ext>
                  </a:extLst>
                </a:gridCol>
                <a:gridCol w="614248">
                  <a:extLst>
                    <a:ext uri="{9D8B030D-6E8A-4147-A177-3AD203B41FA5}">
                      <a16:colId xmlns:a16="http://schemas.microsoft.com/office/drawing/2014/main" val="1520954325"/>
                    </a:ext>
                  </a:extLst>
                </a:gridCol>
                <a:gridCol w="1509806">
                  <a:extLst>
                    <a:ext uri="{9D8B030D-6E8A-4147-A177-3AD203B41FA5}">
                      <a16:colId xmlns:a16="http://schemas.microsoft.com/office/drawing/2014/main" val="3774140717"/>
                    </a:ext>
                  </a:extLst>
                </a:gridCol>
              </a:tblGrid>
              <a:tr h="3505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Column Technical Name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Column Datatype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Nullable?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PK?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FK?</a:t>
                      </a:r>
                      <a:endParaRPr lang="en-IN" sz="11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Column Notes</a:t>
                      </a:r>
                      <a:endParaRPr lang="en-IN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0792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Country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I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5920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ResponseMeasure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3508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DateStart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2962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 err="1">
                          <a:effectLst/>
                        </a:rPr>
                        <a:t>DateEnd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32754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D76B28D-978E-D157-57B7-9E162BF048A0}"/>
              </a:ext>
            </a:extLst>
          </p:cNvPr>
          <p:cNvSpPr txBox="1"/>
          <p:nvPr/>
        </p:nvSpPr>
        <p:spPr>
          <a:xfrm>
            <a:off x="940907" y="1370787"/>
            <a:ext cx="263193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Calibri" panose="020F0502020204030204" pitchFamily="34" charset="0"/>
              </a:rPr>
              <a:t>Dbo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Calibri" panose="020F0502020204030204" pitchFamily="34" charset="0"/>
              </a:rPr>
              <a:t>.</a:t>
            </a:r>
            <a:r>
              <a:rPr lang="en-IN" sz="1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Calibri" panose="020F0502020204030204" pitchFamily="34" charset="0"/>
              </a:rPr>
              <a:t>DeathsInUKAndIndia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1800" dirty="0">
              <a:solidFill>
                <a:schemeClr val="bg1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787E1F-9C92-B0A8-7FA3-2593203B4672}"/>
              </a:ext>
            </a:extLst>
          </p:cNvPr>
          <p:cNvSpPr txBox="1"/>
          <p:nvPr/>
        </p:nvSpPr>
        <p:spPr>
          <a:xfrm>
            <a:off x="4660446" y="1332178"/>
            <a:ext cx="6229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Calibri" panose="020F0502020204030204" pitchFamily="34" charset="0"/>
              </a:rPr>
              <a:t>Dbo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Calibri" panose="020F0502020204030204" pitchFamily="34" charset="0"/>
              </a:rPr>
              <a:t>.</a:t>
            </a: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</a:rPr>
              <a:t> </a:t>
            </a:r>
            <a:r>
              <a:rPr lang="en-IN" sz="1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</a:rPr>
              <a:t>AllOverDeaths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1800" dirty="0">
              <a:solidFill>
                <a:schemeClr val="bg1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7AC9F9-E88C-90B0-338A-5A09FD65EE5D}"/>
              </a:ext>
            </a:extLst>
          </p:cNvPr>
          <p:cNvSpPr txBox="1"/>
          <p:nvPr/>
        </p:nvSpPr>
        <p:spPr>
          <a:xfrm>
            <a:off x="6171835" y="4238534"/>
            <a:ext cx="36200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1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</a:rPr>
              <a:t>Dbo.CountryWiseResponseMeasure</a:t>
            </a:r>
            <a:endParaRPr lang="en-IN" sz="1800" dirty="0">
              <a:solidFill>
                <a:schemeClr val="bg1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601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29410-448B-2394-F692-E7A5AA06B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29" y="661840"/>
            <a:ext cx="10515600" cy="1115434"/>
          </a:xfrm>
        </p:spPr>
        <p:txBody>
          <a:bodyPr/>
          <a:lstStyle/>
          <a:p>
            <a:r>
              <a:rPr lang="en-US" sz="2800" dirty="0"/>
              <a:t>PROBLEM STATEMENT</a:t>
            </a:r>
            <a:endParaRPr lang="en-IN" sz="2800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FA085FB5-5E67-EF65-F73B-E2C0B20E6E0C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to ingest data from flat files into Azure Data Lake Gen2 and Azure Synapse using Azure Data Factory (ADF)   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to transform data using Data Flows in Azure Data Factory (ADF) and load into Azure Synapse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</p:txBody>
      </p:sp>
      <p:pic>
        <p:nvPicPr>
          <p:cNvPr id="5" name="Graphic 7" descr="Cloud">
            <a:extLst>
              <a:ext uri="{FF2B5EF4-FFF2-40B4-BE49-F238E27FC236}">
                <a16:creationId xmlns:a16="http://schemas.microsoft.com/office/drawing/2014/main" id="{2173DA7C-753C-A5F2-58E2-9EBB0E550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3030" y="2737944"/>
            <a:ext cx="3899393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29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EA9E-4E0F-D88E-72CA-BBEFF25FA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40" y="750282"/>
            <a:ext cx="3912860" cy="557338"/>
          </a:xfrm>
        </p:spPr>
        <p:txBody>
          <a:bodyPr anchor="t">
            <a:normAutofit/>
          </a:bodyPr>
          <a:lstStyle/>
          <a:p>
            <a:r>
              <a:rPr lang="en-US" sz="2800" dirty="0"/>
              <a:t>SCHEMA OF THE TABLE’S</a:t>
            </a:r>
            <a:endParaRPr lang="en-IN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8B809A-7B38-B62C-AAE5-0F6C4C0A7E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969874"/>
              </p:ext>
            </p:extLst>
          </p:nvPr>
        </p:nvGraphicFramePr>
        <p:xfrm>
          <a:off x="909764" y="1693953"/>
          <a:ext cx="7379335" cy="16515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2450">
                  <a:extLst>
                    <a:ext uri="{9D8B030D-6E8A-4147-A177-3AD203B41FA5}">
                      <a16:colId xmlns:a16="http://schemas.microsoft.com/office/drawing/2014/main" val="820392694"/>
                    </a:ext>
                  </a:extLst>
                </a:gridCol>
                <a:gridCol w="970280">
                  <a:extLst>
                    <a:ext uri="{9D8B030D-6E8A-4147-A177-3AD203B41FA5}">
                      <a16:colId xmlns:a16="http://schemas.microsoft.com/office/drawing/2014/main" val="243476656"/>
                    </a:ext>
                  </a:extLst>
                </a:gridCol>
                <a:gridCol w="977265">
                  <a:extLst>
                    <a:ext uri="{9D8B030D-6E8A-4147-A177-3AD203B41FA5}">
                      <a16:colId xmlns:a16="http://schemas.microsoft.com/office/drawing/2014/main" val="1215027358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610750467"/>
                    </a:ext>
                  </a:extLst>
                </a:gridCol>
                <a:gridCol w="808355">
                  <a:extLst>
                    <a:ext uri="{9D8B030D-6E8A-4147-A177-3AD203B41FA5}">
                      <a16:colId xmlns:a16="http://schemas.microsoft.com/office/drawing/2014/main" val="1434279056"/>
                    </a:ext>
                  </a:extLst>
                </a:gridCol>
                <a:gridCol w="1986915">
                  <a:extLst>
                    <a:ext uri="{9D8B030D-6E8A-4147-A177-3AD203B41FA5}">
                      <a16:colId xmlns:a16="http://schemas.microsoft.com/office/drawing/2014/main" val="2535536093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Column Technical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Column Datatype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Nullable?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PK?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FK?</a:t>
                      </a:r>
                      <a:endParaRPr lang="en-IN" sz="11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Column Notes</a:t>
                      </a:r>
                      <a:endParaRPr lang="en-IN" sz="11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764929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Country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I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369021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Indicator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284136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Date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Datetime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1031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Year_Week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0594771"/>
                  </a:ext>
                </a:extLst>
              </a:tr>
              <a:tr h="156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Value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Decimal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2997308"/>
                  </a:ext>
                </a:extLst>
              </a:tr>
              <a:tr h="156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Source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7527547"/>
                  </a:ext>
                </a:extLst>
              </a:tr>
              <a:tr h="156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URL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059175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53B5765-9670-A8D5-DB33-E48A00012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224496"/>
              </p:ext>
            </p:extLst>
          </p:nvPr>
        </p:nvGraphicFramePr>
        <p:xfrm>
          <a:off x="909764" y="4057650"/>
          <a:ext cx="7379335" cy="19942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2450">
                  <a:extLst>
                    <a:ext uri="{9D8B030D-6E8A-4147-A177-3AD203B41FA5}">
                      <a16:colId xmlns:a16="http://schemas.microsoft.com/office/drawing/2014/main" val="1384173345"/>
                    </a:ext>
                  </a:extLst>
                </a:gridCol>
                <a:gridCol w="970280">
                  <a:extLst>
                    <a:ext uri="{9D8B030D-6E8A-4147-A177-3AD203B41FA5}">
                      <a16:colId xmlns:a16="http://schemas.microsoft.com/office/drawing/2014/main" val="430371933"/>
                    </a:ext>
                  </a:extLst>
                </a:gridCol>
                <a:gridCol w="977265">
                  <a:extLst>
                    <a:ext uri="{9D8B030D-6E8A-4147-A177-3AD203B41FA5}">
                      <a16:colId xmlns:a16="http://schemas.microsoft.com/office/drawing/2014/main" val="27746211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277463151"/>
                    </a:ext>
                  </a:extLst>
                </a:gridCol>
                <a:gridCol w="808355">
                  <a:extLst>
                    <a:ext uri="{9D8B030D-6E8A-4147-A177-3AD203B41FA5}">
                      <a16:colId xmlns:a16="http://schemas.microsoft.com/office/drawing/2014/main" val="469833009"/>
                    </a:ext>
                  </a:extLst>
                </a:gridCol>
                <a:gridCol w="1986915">
                  <a:extLst>
                    <a:ext uri="{9D8B030D-6E8A-4147-A177-3AD203B41FA5}">
                      <a16:colId xmlns:a16="http://schemas.microsoft.com/office/drawing/2014/main" val="1644375139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Column Technical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Column Datatype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Nullable?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PK?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FK?</a:t>
                      </a:r>
                      <a:endParaRPr lang="en-IN" sz="11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Column Notes</a:t>
                      </a:r>
                      <a:endParaRPr lang="en-IN" sz="11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575839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Country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IN" sz="1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761181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CountryCode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7090925"/>
                  </a:ext>
                </a:extLst>
              </a:tr>
              <a:tr h="156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Year_Week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3315214"/>
                  </a:ext>
                </a:extLst>
              </a:tr>
              <a:tr h="156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New_Cases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BigInt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4737867"/>
                  </a:ext>
                </a:extLst>
              </a:tr>
              <a:tr h="156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Tests_Done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BigInt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0792017"/>
                  </a:ext>
                </a:extLst>
              </a:tr>
              <a:tr h="156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Population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BigInt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8266594"/>
                  </a:ext>
                </a:extLst>
              </a:tr>
              <a:tr h="156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Testing_Rate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Decimal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0570822"/>
                  </a:ext>
                </a:extLst>
              </a:tr>
              <a:tr h="156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Positivity_Rate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Decimal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6496657"/>
                  </a:ext>
                </a:extLst>
              </a:tr>
              <a:tr h="156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 err="1">
                          <a:effectLst/>
                        </a:rPr>
                        <a:t>Testing_Data_Source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Varchar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0742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6F81F20-B0DF-A255-8BFC-23269C7DDA8C}"/>
              </a:ext>
            </a:extLst>
          </p:cNvPr>
          <p:cNvSpPr txBox="1"/>
          <p:nvPr/>
        </p:nvSpPr>
        <p:spPr>
          <a:xfrm>
            <a:off x="811567" y="1231900"/>
            <a:ext cx="2509981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Calibri" panose="020F0502020204030204" pitchFamily="34" charset="0"/>
              </a:rPr>
              <a:t>Dbo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Calibri" panose="020F0502020204030204" pitchFamily="34" charset="0"/>
              </a:rPr>
              <a:t>.</a:t>
            </a:r>
            <a:r>
              <a:rPr lang="en-IN" sz="1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Calibri" panose="020F0502020204030204" pitchFamily="34" charset="0"/>
              </a:rPr>
              <a:t>HospitalAdmissions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1800" dirty="0">
              <a:solidFill>
                <a:schemeClr val="bg1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705ED-763D-2307-A269-1D486AE3EC6E}"/>
              </a:ext>
            </a:extLst>
          </p:cNvPr>
          <p:cNvSpPr txBox="1"/>
          <p:nvPr/>
        </p:nvSpPr>
        <p:spPr>
          <a:xfrm>
            <a:off x="811567" y="3560854"/>
            <a:ext cx="128932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Calibri" panose="020F0502020204030204" pitchFamily="34" charset="0"/>
              </a:rPr>
              <a:t>Dbo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Calibri" panose="020F0502020204030204" pitchFamily="34" charset="0"/>
              </a:rPr>
              <a:t>.</a:t>
            </a: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Calibri" panose="020F0502020204030204" pitchFamily="34" charset="0"/>
              </a:rPr>
              <a:t>Testing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1800" dirty="0">
              <a:solidFill>
                <a:schemeClr val="bg1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019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EA9E-4E0F-D88E-72CA-BBEFF25F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CREATED ANOTHER CONTAINER FOR STORING TRANSFORMED DATA IN GEN2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AC1B6-EFC0-6E51-3AC2-56ADC759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19" b="11219"/>
          <a:stretch/>
        </p:blipFill>
        <p:spPr>
          <a:xfrm>
            <a:off x="1158449" y="1763134"/>
            <a:ext cx="9875101" cy="430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07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EA9E-4E0F-D88E-72CA-BBEFF25F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FLOW – ADDING SOURCE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AC1B6-EFC0-6E51-3AC2-56ADC759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19" b="11219"/>
          <a:stretch/>
        </p:blipFill>
        <p:spPr>
          <a:xfrm>
            <a:off x="1158449" y="1622510"/>
            <a:ext cx="9875101" cy="430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24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EA9E-4E0F-D88E-72CA-BBEFF25FA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4809671" cy="1115434"/>
          </a:xfrm>
        </p:spPr>
        <p:txBody>
          <a:bodyPr/>
          <a:lstStyle/>
          <a:p>
            <a:r>
              <a:rPr lang="en-US" sz="2800" dirty="0"/>
              <a:t>DATA FLOW – FILTER ACTIVITY 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AC1B6-EFC0-6E51-3AC2-56ADC759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19" b="11219"/>
          <a:stretch/>
        </p:blipFill>
        <p:spPr>
          <a:xfrm>
            <a:off x="1158449" y="1622510"/>
            <a:ext cx="9875101" cy="430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39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EA9E-4E0F-D88E-72CA-BBEFF25F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FLOW – AGGREGATE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AC1B6-EFC0-6E51-3AC2-56ADC759F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18" b="6336"/>
          <a:stretch/>
        </p:blipFill>
        <p:spPr>
          <a:xfrm>
            <a:off x="1158449" y="1771277"/>
            <a:ext cx="9875101" cy="457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58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EA9E-4E0F-D88E-72CA-BBEFF25FA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4314371" cy="1115434"/>
          </a:xfrm>
        </p:spPr>
        <p:txBody>
          <a:bodyPr/>
          <a:lstStyle/>
          <a:p>
            <a:r>
              <a:rPr lang="en-US" sz="2800" dirty="0"/>
              <a:t>DATA FLOW – AGGREGATE  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AC1B6-EFC0-6E51-3AC2-56ADC759F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77" b="6666"/>
          <a:stretch/>
        </p:blipFill>
        <p:spPr>
          <a:xfrm>
            <a:off x="1158449" y="1771277"/>
            <a:ext cx="9875101" cy="46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63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EA9E-4E0F-D88E-72CA-BBEFF25F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FLOW – RANK 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AC1B6-EFC0-6E51-3AC2-56ADC759F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37" b="7722"/>
          <a:stretch/>
        </p:blipFill>
        <p:spPr>
          <a:xfrm>
            <a:off x="1158449" y="1622510"/>
            <a:ext cx="9875101" cy="45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62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EA9E-4E0F-D88E-72CA-BBEFF25F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FLOW – SINK  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AC1B6-EFC0-6E51-3AC2-56ADC759F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39" b="5597"/>
          <a:stretch/>
        </p:blipFill>
        <p:spPr>
          <a:xfrm>
            <a:off x="1158449" y="1622510"/>
            <a:ext cx="9875101" cy="464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23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EA9E-4E0F-D88E-72CA-BBEFF25F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FLOW PIPELINE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AC1B6-EFC0-6E51-3AC2-56ADC759F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50" b="8169"/>
          <a:stretch/>
        </p:blipFill>
        <p:spPr>
          <a:xfrm>
            <a:off x="1158449" y="1732546"/>
            <a:ext cx="9875101" cy="45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01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EA9E-4E0F-D88E-72CA-BBEFF25F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DATAFLOW TRANSFORMATION RESULT 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AC1B6-EFC0-6E51-3AC2-56ADC759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59" b="9159"/>
          <a:stretch/>
        </p:blipFill>
        <p:spPr>
          <a:xfrm>
            <a:off x="1158449" y="1622510"/>
            <a:ext cx="9875101" cy="45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40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883" y="0"/>
            <a:ext cx="2560517" cy="1325563"/>
          </a:xfrm>
        </p:spPr>
        <p:txBody>
          <a:bodyPr/>
          <a:lstStyle/>
          <a:p>
            <a:r>
              <a:rPr lang="en-US" altLang="zh-CN" sz="2800" dirty="0"/>
              <a:t>INTRODUCTION</a:t>
            </a:r>
            <a:endParaRPr lang="en-US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6ABA126-A5C6-E369-CB2A-D200CBD7E768}"/>
              </a:ext>
            </a:extLst>
          </p:cNvPr>
          <p:cNvSpPr/>
          <p:nvPr/>
        </p:nvSpPr>
        <p:spPr>
          <a:xfrm>
            <a:off x="3391151" y="1156896"/>
            <a:ext cx="5117162" cy="8681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 RESOURCE GROUP</a:t>
            </a:r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B8DD3-BB20-65F6-A112-437F84D4C3DE}"/>
              </a:ext>
            </a:extLst>
          </p:cNvPr>
          <p:cNvSpPr/>
          <p:nvPr/>
        </p:nvSpPr>
        <p:spPr>
          <a:xfrm>
            <a:off x="3391151" y="2236996"/>
            <a:ext cx="5117162" cy="8681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 AZURE DATA LAKE STORAGE GEN2 ACCOUNT</a:t>
            </a:r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7DE046C-8635-C96F-4F50-7954FE1C7D56}"/>
              </a:ext>
            </a:extLst>
          </p:cNvPr>
          <p:cNvSpPr/>
          <p:nvPr/>
        </p:nvSpPr>
        <p:spPr>
          <a:xfrm>
            <a:off x="3391151" y="4499167"/>
            <a:ext cx="5117162" cy="8681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 AZURE DATA FACTORY</a:t>
            </a:r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A72CDB3-6F99-4362-CF7C-6FF4308FAF2E}"/>
              </a:ext>
            </a:extLst>
          </p:cNvPr>
          <p:cNvSpPr/>
          <p:nvPr/>
        </p:nvSpPr>
        <p:spPr>
          <a:xfrm>
            <a:off x="3391151" y="3430512"/>
            <a:ext cx="5117162" cy="8681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 AZURE DATA LAKE STORAGE GEN2 CONTAINER</a:t>
            </a:r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F69C13A-2C41-026A-DAC3-259CE3BD337F}"/>
              </a:ext>
            </a:extLst>
          </p:cNvPr>
          <p:cNvSpPr/>
          <p:nvPr/>
        </p:nvSpPr>
        <p:spPr>
          <a:xfrm>
            <a:off x="3391151" y="5546932"/>
            <a:ext cx="5117162" cy="8681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 AZURE SYNAPSE WORKSPACE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EA9E-4E0F-D88E-72CA-BBEFF25FA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50" y="507076"/>
            <a:ext cx="10515600" cy="1115434"/>
          </a:xfrm>
        </p:spPr>
        <p:txBody>
          <a:bodyPr/>
          <a:lstStyle/>
          <a:p>
            <a:r>
              <a:rPr lang="en-US" sz="2800" dirty="0"/>
              <a:t>DATA VERIFICATION – QUERYING TO SHOW COUNTRY WISE CONFIRMED CASES IN 2020  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AC1B6-EFC0-6E51-3AC2-56ADC759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59" b="9159"/>
          <a:stretch/>
        </p:blipFill>
        <p:spPr>
          <a:xfrm>
            <a:off x="1158449" y="1813709"/>
            <a:ext cx="9875101" cy="45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24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EA9E-4E0F-D88E-72CA-BBEFF25FA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50" y="303876"/>
            <a:ext cx="10515600" cy="1115434"/>
          </a:xfrm>
        </p:spPr>
        <p:txBody>
          <a:bodyPr/>
          <a:lstStyle/>
          <a:p>
            <a:r>
              <a:rPr lang="en-US" sz="2800" dirty="0"/>
              <a:t>QUERYING FOR CONFIRMED CASES OF COVID IN INDIA IN SYNAPSE 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AC1B6-EFC0-6E51-3AC2-56ADC759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59" b="9159"/>
          <a:stretch/>
        </p:blipFill>
        <p:spPr>
          <a:xfrm>
            <a:off x="1158449" y="1419310"/>
            <a:ext cx="9875101" cy="45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76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9"/>
            <a:ext cx="2073373" cy="531592"/>
          </a:xfrm>
        </p:spPr>
        <p:txBody>
          <a:bodyPr/>
          <a:lstStyle/>
          <a:p>
            <a:r>
              <a:rPr lang="en-US" altLang="zh-CN" sz="2800" dirty="0"/>
              <a:t>SUMMARY</a:t>
            </a:r>
            <a:endParaRPr lang="en-US" sz="2800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7" y="3029080"/>
            <a:ext cx="4959822" cy="2007158"/>
          </a:xfrm>
        </p:spPr>
        <p:txBody>
          <a:bodyPr/>
          <a:lstStyle/>
          <a:p>
            <a:r>
              <a:rPr lang="en-US" altLang="zh-CN" sz="2400" dirty="0"/>
              <a:t>Resources have been successfully created and data has been loaded into Synapse for analysis on Azure.</a:t>
            </a:r>
          </a:p>
          <a:p>
            <a:endParaRPr lang="en-US" sz="2400" dirty="0"/>
          </a:p>
        </p:txBody>
      </p:sp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48B2F6FE-2CF0-7F44-B7C7-65EE2B41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132" y="158149"/>
            <a:ext cx="10515600" cy="1325563"/>
          </a:xfrm>
        </p:spPr>
        <p:txBody>
          <a:bodyPr/>
          <a:lstStyle/>
          <a:p>
            <a:r>
              <a:rPr lang="en-US" sz="2800" dirty="0"/>
              <a:t>REQUIREMENTS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E65A67-333E-9FDE-3F4D-6F1490CD05E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974363" y="4227529"/>
            <a:ext cx="1877575" cy="506399"/>
          </a:xfrm>
        </p:spPr>
        <p:txBody>
          <a:bodyPr/>
          <a:lstStyle/>
          <a:p>
            <a:r>
              <a:rPr lang="en-US" dirty="0"/>
              <a:t>RESOURCE</a:t>
            </a:r>
          </a:p>
          <a:p>
            <a:r>
              <a:rPr lang="en-US" dirty="0"/>
              <a:t>GROUPS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441FB1-32FD-977D-CFCB-8217F9BBCF4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23395" y="4201866"/>
            <a:ext cx="1877575" cy="506399"/>
          </a:xfrm>
        </p:spPr>
        <p:txBody>
          <a:bodyPr/>
          <a:lstStyle/>
          <a:p>
            <a:r>
              <a:rPr lang="en-US" dirty="0"/>
              <a:t>STORAGE </a:t>
            </a:r>
          </a:p>
          <a:p>
            <a:r>
              <a:rPr lang="en-US" dirty="0"/>
              <a:t>ACCOUNTS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91C3C8-C0E0-3CDB-4135-0B495B273F9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191031" y="4192064"/>
            <a:ext cx="1877575" cy="506399"/>
          </a:xfrm>
        </p:spPr>
        <p:txBody>
          <a:bodyPr/>
          <a:lstStyle/>
          <a:p>
            <a:r>
              <a:rPr lang="en-US" dirty="0"/>
              <a:t>AZURE </a:t>
            </a:r>
          </a:p>
          <a:p>
            <a:r>
              <a:rPr lang="en-US" dirty="0"/>
              <a:t>DATA FACTORY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203F197-0195-A43B-2C57-AB0BCDBBC42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313258" y="4192063"/>
            <a:ext cx="1877575" cy="506399"/>
          </a:xfrm>
        </p:spPr>
        <p:txBody>
          <a:bodyPr/>
          <a:lstStyle/>
          <a:p>
            <a:r>
              <a:rPr lang="en-US" altLang="zh-CN" dirty="0"/>
              <a:t>AZURE </a:t>
            </a:r>
          </a:p>
          <a:p>
            <a:r>
              <a:rPr lang="en-US" altLang="zh-CN" dirty="0"/>
              <a:t>SYNAPSE STUDIO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2FD1979-D50C-0D67-6E68-3E746A268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345729" y="2397066"/>
            <a:ext cx="1134844" cy="113484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A365A550-691D-10F6-23B6-3AB4BE02B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404313" y="2402934"/>
            <a:ext cx="1134844" cy="113484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0EA4E0A-369C-CD0A-8599-5CEEC8249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544468" y="2397066"/>
            <a:ext cx="1134844" cy="113484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207905C-882A-78E2-D973-7E304265D0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684624" y="2433722"/>
            <a:ext cx="1134844" cy="113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78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29410-448B-2394-F692-E7A5AA06B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817" y="170339"/>
            <a:ext cx="4198366" cy="1115434"/>
          </a:xfrm>
        </p:spPr>
        <p:txBody>
          <a:bodyPr/>
          <a:lstStyle/>
          <a:p>
            <a:r>
              <a:rPr lang="en-US" sz="2800" dirty="0"/>
              <a:t>ARCHITECTURE DIAGRAM</a:t>
            </a:r>
            <a:endParaRPr lang="en-IN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25D1F8-90E8-AAE0-CE24-306CEA90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634" y="1402095"/>
            <a:ext cx="6110732" cy="482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86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EA9E-4E0F-D88E-72CA-BBEFF25F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RESOURCE GROUP</a:t>
            </a:r>
            <a:endParaRPr lang="en-IN" sz="28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34AC1B6-EFC0-6E51-3AC2-56ADC759F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94" b="12643"/>
          <a:stretch/>
        </p:blipFill>
        <p:spPr>
          <a:xfrm>
            <a:off x="1097699" y="1622511"/>
            <a:ext cx="9875101" cy="430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20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EA9E-4E0F-D88E-72CA-BBEFF25F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AZURE DATA LAKE STORAGE GEN2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AC1B6-EFC0-6E51-3AC2-56ADC759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19" b="11219"/>
          <a:stretch/>
        </p:blipFill>
        <p:spPr>
          <a:xfrm>
            <a:off x="1097699" y="1622511"/>
            <a:ext cx="9875101" cy="430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24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EA9E-4E0F-D88E-72CA-BBEFF25F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AZURE CONTAINER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AC1B6-EFC0-6E51-3AC2-56ADC759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19" b="11219"/>
          <a:stretch/>
        </p:blipFill>
        <p:spPr>
          <a:xfrm>
            <a:off x="1097699" y="1622511"/>
            <a:ext cx="9875101" cy="430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0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EA9E-4E0F-D88E-72CA-BBEFF25F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AZURE SYNAPSE WORKSPACE 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AC1B6-EFC0-6E51-3AC2-56ADC759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219" b="11219"/>
          <a:stretch/>
        </p:blipFill>
        <p:spPr>
          <a:xfrm>
            <a:off x="1158449" y="1622510"/>
            <a:ext cx="9875101" cy="430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7482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5" id="{58BAEBF1-5D61-4C15-85CE-FF9951014D92}" vid="{276E4683-2F29-4A34-B0D2-95452F46AA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8C25491-3B09-4F3E-8C86-936D290E40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7AE0CD-4570-4F66-89CD-DDD19F091E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4D5854E-F453-4846-A87D-6EF3DCF73E3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618</TotalTime>
  <Words>587</Words>
  <Application>Microsoft Office PowerPoint</Application>
  <PresentationFormat>Widescreen</PresentationFormat>
  <Paragraphs>326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等线</vt:lpstr>
      <vt:lpstr>Abadi</vt:lpstr>
      <vt:lpstr>Arial</vt:lpstr>
      <vt:lpstr>Calibri</vt:lpstr>
      <vt:lpstr>Posterama</vt:lpstr>
      <vt:lpstr>Posterama Text Black</vt:lpstr>
      <vt:lpstr>Posterama Text SemiBold</vt:lpstr>
      <vt:lpstr>Times New Roman</vt:lpstr>
      <vt:lpstr>Custom</vt:lpstr>
      <vt:lpstr>Azure Data Factory Capstone – Covid Use Case</vt:lpstr>
      <vt:lpstr>PROBLEM STATEMENT</vt:lpstr>
      <vt:lpstr>INTRODUCTION</vt:lpstr>
      <vt:lpstr>REQUIREMENTS</vt:lpstr>
      <vt:lpstr>ARCHITECTURE DIAGRAM</vt:lpstr>
      <vt:lpstr>RESOURCE GROUP</vt:lpstr>
      <vt:lpstr>AZURE DATA LAKE STORAGE GEN2</vt:lpstr>
      <vt:lpstr>AZURE CONTAINER</vt:lpstr>
      <vt:lpstr>AZURE SYNAPSE WORKSPACE </vt:lpstr>
      <vt:lpstr>AZURE DATA FACTORY </vt:lpstr>
      <vt:lpstr>LINKED SERVICE FOR SOURCE AND SINK IN ADF  </vt:lpstr>
      <vt:lpstr>CREATED  DATASETS</vt:lpstr>
      <vt:lpstr>CREATED PIPELINE </vt:lpstr>
      <vt:lpstr>GET METADATA ACTIVITY </vt:lpstr>
      <vt:lpstr>FOR EACH ACTIVITY </vt:lpstr>
      <vt:lpstr>COPY DATA ACTIVITY </vt:lpstr>
      <vt:lpstr>PIPELINE RESULTS </vt:lpstr>
      <vt:lpstr>COPIED DATA TO SYNAPSE </vt:lpstr>
      <vt:lpstr>SCHEMA OF THE TABLE’S</vt:lpstr>
      <vt:lpstr>SCHEMA OF THE TABLE’S</vt:lpstr>
      <vt:lpstr>CREATED ANOTHER CONTAINER FOR STORING TRANSFORMED DATA IN GEN2</vt:lpstr>
      <vt:lpstr>DATA FLOW – ADDING SOURCE</vt:lpstr>
      <vt:lpstr>DATA FLOW – FILTER ACTIVITY </vt:lpstr>
      <vt:lpstr>DATA FLOW – AGGREGATE</vt:lpstr>
      <vt:lpstr>DATA FLOW – AGGREGATE  </vt:lpstr>
      <vt:lpstr>DATA FLOW – RANK </vt:lpstr>
      <vt:lpstr>DATA FLOW – SINK  </vt:lpstr>
      <vt:lpstr>DATA FLOW PIPELINE</vt:lpstr>
      <vt:lpstr>DATAFLOW TRANSFORMATION RESULT </vt:lpstr>
      <vt:lpstr>DATA VERIFICATION – QUERYING TO SHOW COUNTRY WISE CONFIRMED CASES IN 2020  </vt:lpstr>
      <vt:lpstr>QUERYING FOR CONFIRMED CASES OF COVID IN INDIA IN SYNAPSE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Data Factory Capstone – Covid Use Case</dc:title>
  <dc:creator>R, Mathan Prasath (Contractor)</dc:creator>
  <cp:lastModifiedBy>R, Mathan Prasath (Cognizant)</cp:lastModifiedBy>
  <cp:revision>10</cp:revision>
  <dcterms:created xsi:type="dcterms:W3CDTF">2024-01-30T04:18:54Z</dcterms:created>
  <dcterms:modified xsi:type="dcterms:W3CDTF">2024-02-02T03:33:03Z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